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FCF3584-2C14-4156-9704-91E8B5415F14}"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E2AF6-E909-4B60-A0E3-8D4D67ABF37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FCF3584-2C14-4156-9704-91E8B5415F14}"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E2AF6-E909-4B60-A0E3-8D4D67ABF37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FCF3584-2C14-4156-9704-91E8B5415F14}"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E2AF6-E909-4B60-A0E3-8D4D67ABF37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FCF3584-2C14-4156-9704-91E8B5415F14}"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E2AF6-E909-4B60-A0E3-8D4D67ABF37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FCF3584-2C14-4156-9704-91E8B5415F14}"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6E2AF6-E909-4B60-A0E3-8D4D67ABF37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FCF3584-2C14-4156-9704-91E8B5415F14}"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6E2AF6-E909-4B60-A0E3-8D4D67ABF37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9FCF3584-2C14-4156-9704-91E8B5415F14}"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76E2AF6-E909-4B60-A0E3-8D4D67ABF37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FCF3584-2C14-4156-9704-91E8B5415F14}"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6E2AF6-E909-4B60-A0E3-8D4D67ABF37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F3584-2C14-4156-9704-91E8B5415F14}"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76E2AF6-E909-4B60-A0E3-8D4D67ABF37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FCF3584-2C14-4156-9704-91E8B5415F14}"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6E2AF6-E909-4B60-A0E3-8D4D67ABF371}" type="slidenum">
              <a:rPr lang="ar-IQ" smtClean="0"/>
              <a:t>‹#›</a:t>
            </a:fld>
            <a:endParaRPr lang="ar-IQ"/>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9FCF3584-2C14-4156-9704-91E8B5415F14}" type="datetimeFigureOut">
              <a:rPr lang="ar-IQ" smtClean="0"/>
              <a:t>10/04/1440</a:t>
            </a:fld>
            <a:endParaRPr lang="ar-IQ"/>
          </a:p>
        </p:txBody>
      </p:sp>
      <p:sp>
        <p:nvSpPr>
          <p:cNvPr id="9" name="Slide Number Placeholder 8"/>
          <p:cNvSpPr>
            <a:spLocks noGrp="1"/>
          </p:cNvSpPr>
          <p:nvPr>
            <p:ph type="sldNum" sz="quarter" idx="11"/>
          </p:nvPr>
        </p:nvSpPr>
        <p:spPr/>
        <p:txBody>
          <a:bodyPr/>
          <a:lstStyle/>
          <a:p>
            <a:fld id="{376E2AF6-E909-4B60-A0E3-8D4D67ABF371}"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76E2AF6-E909-4B60-A0E3-8D4D67ABF371}" type="slidenum">
              <a:rPr lang="ar-IQ" smtClean="0"/>
              <a:t>‹#›</a:t>
            </a:fld>
            <a:endParaRPr lang="ar-IQ"/>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IQ"/>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FCF3584-2C14-4156-9704-91E8B5415F14}" type="datetimeFigureOut">
              <a:rPr lang="ar-IQ" smtClean="0"/>
              <a:t>10/04/1440</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6842"/>
            <a:ext cx="8388424" cy="6484660"/>
          </a:xfrm>
          <a:prstGeom prst="rect">
            <a:avLst/>
          </a:prstGeom>
        </p:spPr>
        <p:txBody>
          <a:bodyPr wrap="square">
            <a:spAutoFit/>
          </a:bodyPr>
          <a:lstStyle/>
          <a:p>
            <a:pPr>
              <a:lnSpc>
                <a:spcPct val="115000"/>
              </a:lnSpc>
              <a:spcAft>
                <a:spcPts val="1000"/>
              </a:spcAft>
            </a:pPr>
            <a:r>
              <a:rPr lang="ar-SA" sz="2400" dirty="0">
                <a:ea typeface="Calibri"/>
                <a:cs typeface="+mj-cs"/>
              </a:rPr>
              <a:t> - توضيح ادوار كل من المدرس والتلميذ.</a:t>
            </a:r>
            <a:endParaRPr lang="en-US" sz="2400" dirty="0">
              <a:ea typeface="Calibri"/>
              <a:cs typeface="+mj-cs"/>
            </a:endParaRPr>
          </a:p>
          <a:p>
            <a:pPr>
              <a:lnSpc>
                <a:spcPct val="115000"/>
              </a:lnSpc>
              <a:spcAft>
                <a:spcPts val="1000"/>
              </a:spcAft>
            </a:pPr>
            <a:r>
              <a:rPr lang="ar-SA" sz="2400" dirty="0">
                <a:ea typeface="Calibri"/>
                <a:cs typeface="+mj-cs"/>
              </a:rPr>
              <a:t>- شرح موضوع الدرس</a:t>
            </a:r>
            <a:r>
              <a:rPr lang="ar-SA" sz="2400" dirty="0" smtClean="0">
                <a:ea typeface="Calibri"/>
                <a:cs typeface="+mj-cs"/>
              </a:rPr>
              <a:t>.</a:t>
            </a:r>
            <a:r>
              <a:rPr lang="ar-SA" sz="2400" dirty="0">
                <a:ea typeface="Calibri"/>
                <a:cs typeface="+mj-cs"/>
              </a:rPr>
              <a:t> </a:t>
            </a:r>
            <a:endParaRPr lang="en-US" sz="2400" dirty="0">
              <a:ea typeface="Calibri"/>
              <a:cs typeface="+mj-cs"/>
            </a:endParaRPr>
          </a:p>
          <a:p>
            <a:pPr>
              <a:lnSpc>
                <a:spcPct val="115000"/>
              </a:lnSpc>
              <a:spcAft>
                <a:spcPts val="1000"/>
              </a:spcAft>
            </a:pPr>
            <a:r>
              <a:rPr lang="ar-SA" sz="2400" dirty="0">
                <a:ea typeface="Calibri"/>
                <a:cs typeface="+mj-cs"/>
              </a:rPr>
              <a:t> - توضيح الإجراءات التنظيمية والإدارية التي تستخدم في إدارة وتنظيم الصف.</a:t>
            </a:r>
            <a:endParaRPr lang="en-US" sz="2400" dirty="0">
              <a:ea typeface="Calibri"/>
              <a:cs typeface="+mj-cs"/>
            </a:endParaRPr>
          </a:p>
          <a:p>
            <a:pPr>
              <a:lnSpc>
                <a:spcPct val="115000"/>
              </a:lnSpc>
              <a:spcAft>
                <a:spcPts val="1000"/>
              </a:spcAft>
            </a:pPr>
            <a:r>
              <a:rPr lang="ar-SA" sz="2400" dirty="0">
                <a:ea typeface="Calibri"/>
                <a:cs typeface="+mj-cs"/>
              </a:rPr>
              <a:t> توضيح الأدوار :</a:t>
            </a:r>
            <a:endParaRPr lang="en-US" sz="2400" dirty="0">
              <a:ea typeface="Calibri"/>
              <a:cs typeface="+mj-cs"/>
            </a:endParaRPr>
          </a:p>
          <a:p>
            <a:pPr>
              <a:lnSpc>
                <a:spcPct val="115000"/>
              </a:lnSpc>
              <a:spcAft>
                <a:spcPts val="1000"/>
              </a:spcAft>
            </a:pPr>
            <a:r>
              <a:rPr lang="ar-SA" sz="2400" dirty="0">
                <a:ea typeface="Calibri"/>
                <a:cs typeface="+mj-cs"/>
              </a:rPr>
              <a:t> - يقوم المدرس بتوضيح انه عندما يكون كل من المدرس والتلميذ وجها لوجه فانه يمكن اتخاذ القرارات المتخذة سواء من المدرس أو التلميذ.</a:t>
            </a:r>
            <a:endParaRPr lang="en-US" sz="2400" dirty="0">
              <a:ea typeface="Calibri"/>
              <a:cs typeface="+mj-cs"/>
            </a:endParaRPr>
          </a:p>
          <a:p>
            <a:pPr>
              <a:lnSpc>
                <a:spcPct val="115000"/>
              </a:lnSpc>
              <a:spcAft>
                <a:spcPts val="1000"/>
              </a:spcAft>
            </a:pPr>
            <a:r>
              <a:rPr lang="ar-SA" sz="2400" dirty="0">
                <a:ea typeface="Calibri"/>
                <a:cs typeface="+mj-cs"/>
              </a:rPr>
              <a:t>-  يمكن توزيع هذه القرارات بين كل من المدرس والتلميذ بطرق متعددة استنادا إلى الغرض العلاقة في وقت معين وفعالية معينة.</a:t>
            </a:r>
            <a:endParaRPr lang="en-US" sz="2400" dirty="0">
              <a:ea typeface="Calibri"/>
              <a:cs typeface="+mj-cs"/>
            </a:endParaRPr>
          </a:p>
          <a:p>
            <a:pPr>
              <a:lnSpc>
                <a:spcPct val="115000"/>
              </a:lnSpc>
              <a:spcAft>
                <a:spcPts val="1000"/>
              </a:spcAft>
            </a:pPr>
            <a:r>
              <a:rPr lang="ar-SA" sz="2400" dirty="0">
                <a:ea typeface="Calibri"/>
                <a:cs typeface="+mj-cs"/>
              </a:rPr>
              <a:t>-  إن أحد الإجراءات أو الترتيبات هي العلاقة التي يكون فيها دور المدرس هو اتخاذ جميع القرارات ويكون دور التلميذ هو الالتزام بهذه القرارات وأداؤها والاستجابة لكل قرار منها.</a:t>
            </a:r>
            <a:endParaRPr lang="en-US" sz="2400" dirty="0">
              <a:ea typeface="Calibri"/>
              <a:cs typeface="+mj-cs"/>
            </a:endParaRPr>
          </a:p>
          <a:p>
            <a:pPr>
              <a:lnSpc>
                <a:spcPct val="115000"/>
              </a:lnSpc>
              <a:spcAft>
                <a:spcPts val="1000"/>
              </a:spcAft>
            </a:pPr>
            <a:r>
              <a:rPr lang="ar-SA" sz="2400" dirty="0">
                <a:ea typeface="Calibri"/>
                <a:cs typeface="+mj-cs"/>
              </a:rPr>
              <a:t> - إن الغرض من مثل هذه العلاقة والتي تسمى الأسلوب ألأمري هو التكيف والملائمة الاستجابة الآتية من قبل التلميذ من اجل تعلم مهارة المطلوبة بشكل دقيق وسريع.</a:t>
            </a:r>
            <a:endParaRPr lang="en-US" sz="2400" dirty="0">
              <a:ea typeface="Calibri"/>
              <a:cs typeface="+mj-cs"/>
            </a:endParaRPr>
          </a:p>
        </p:txBody>
      </p:sp>
    </p:spTree>
    <p:extLst>
      <p:ext uri="{BB962C8B-B14F-4D97-AF65-F5344CB8AC3E}">
        <p14:creationId xmlns:p14="http://schemas.microsoft.com/office/powerpoint/2010/main" val="184072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594"/>
            <a:ext cx="8388424" cy="5082225"/>
          </a:xfrm>
          <a:prstGeom prst="rect">
            <a:avLst/>
          </a:prstGeom>
        </p:spPr>
        <p:txBody>
          <a:bodyPr wrap="square">
            <a:spAutoFit/>
          </a:bodyPr>
          <a:lstStyle/>
          <a:p>
            <a:pPr>
              <a:lnSpc>
                <a:spcPct val="115000"/>
              </a:lnSpc>
              <a:spcAft>
                <a:spcPts val="1000"/>
              </a:spcAft>
            </a:pPr>
            <a:r>
              <a:rPr lang="ar-SA" sz="2400" dirty="0">
                <a:ea typeface="Calibri"/>
                <a:cs typeface="+mj-cs"/>
              </a:rPr>
              <a:t> - إن تسهيل عملية توصيل إلى الهدف المطلوب يتم من خلال سلسلة من العمليات مثل تكرار الأداء، دقة وأحكام الأداء، والأداء المنسجم والمتوافق. </a:t>
            </a:r>
            <a:endParaRPr lang="en-US" sz="2400" dirty="0">
              <a:ea typeface="Calibri"/>
              <a:cs typeface="+mj-cs"/>
            </a:endParaRPr>
          </a:p>
          <a:p>
            <a:pPr>
              <a:lnSpc>
                <a:spcPct val="115000"/>
              </a:lnSpc>
              <a:spcAft>
                <a:spcPts val="1000"/>
              </a:spcAft>
            </a:pPr>
            <a:r>
              <a:rPr lang="ar-SA" sz="2400" dirty="0">
                <a:ea typeface="Calibri"/>
                <a:cs typeface="+mj-cs"/>
              </a:rPr>
              <a:t>شرح موضوع الدرس:</a:t>
            </a:r>
            <a:endParaRPr lang="en-US" sz="2400" dirty="0">
              <a:ea typeface="Calibri"/>
              <a:cs typeface="+mj-cs"/>
            </a:endParaRPr>
          </a:p>
          <a:p>
            <a:pPr>
              <a:lnSpc>
                <a:spcPct val="115000"/>
              </a:lnSpc>
              <a:spcAft>
                <a:spcPts val="1000"/>
              </a:spcAft>
            </a:pPr>
            <a:r>
              <a:rPr lang="ar-SA" sz="2400" dirty="0">
                <a:ea typeface="Calibri"/>
                <a:cs typeface="+mj-cs"/>
              </a:rPr>
              <a:t>- يقوم المدرس بعرض المهارة بكاملها أو أجزاء منها والمصطلحات الخاصة بها، ثم تحديد النموذج أو الشكل الحركي الخاص بالأداء.</a:t>
            </a:r>
            <a:endParaRPr lang="en-US" sz="2400" dirty="0">
              <a:ea typeface="Calibri"/>
              <a:cs typeface="+mj-cs"/>
            </a:endParaRPr>
          </a:p>
          <a:p>
            <a:pPr>
              <a:lnSpc>
                <a:spcPct val="115000"/>
              </a:lnSpc>
              <a:spcAft>
                <a:spcPts val="1000"/>
              </a:spcAft>
            </a:pPr>
            <a:r>
              <a:rPr lang="ar-SA" sz="2400" dirty="0">
                <a:ea typeface="Calibri"/>
                <a:cs typeface="+mj-cs"/>
              </a:rPr>
              <a:t>- يمكن أن يتم عرض المهارة بواسطة (الفيديو) والصور وان يكلف طالب متمكن بأداء المهارة حسب النموذج أو الشكل المطلوب.</a:t>
            </a:r>
            <a:endParaRPr lang="en-US" sz="2400" dirty="0">
              <a:ea typeface="Calibri"/>
              <a:cs typeface="+mj-cs"/>
            </a:endParaRPr>
          </a:p>
          <a:p>
            <a:pPr>
              <a:lnSpc>
                <a:spcPct val="115000"/>
              </a:lnSpc>
              <a:spcAft>
                <a:spcPts val="1000"/>
              </a:spcAft>
            </a:pPr>
            <a:r>
              <a:rPr lang="ar-SA" sz="2400" dirty="0">
                <a:ea typeface="Calibri"/>
                <a:cs typeface="+mj-cs"/>
              </a:rPr>
              <a:t>- يقوم المدرس بتوضيح التفاصيل الضرورية التي تساعد فهم المهارة.</a:t>
            </a:r>
            <a:endParaRPr lang="en-US" sz="2400" dirty="0">
              <a:ea typeface="Calibri"/>
              <a:cs typeface="+mj-cs"/>
            </a:endParaRPr>
          </a:p>
          <a:p>
            <a:pPr>
              <a:lnSpc>
                <a:spcPct val="115000"/>
              </a:lnSpc>
              <a:spcAft>
                <a:spcPts val="1000"/>
              </a:spcAft>
            </a:pPr>
            <a:r>
              <a:rPr lang="ar-SA" sz="2400" dirty="0">
                <a:ea typeface="Calibri"/>
                <a:cs typeface="+mj-cs"/>
              </a:rPr>
              <a:t>- يمكن تغيير وقت المخصص للعرض وذلك حسب درجة صعوبة المهارة وتنفيذها.</a:t>
            </a:r>
            <a:endParaRPr lang="en-US" sz="2400" dirty="0">
              <a:ea typeface="Calibri"/>
              <a:cs typeface="+mj-cs"/>
            </a:endParaRPr>
          </a:p>
          <a:p>
            <a:pPr>
              <a:lnSpc>
                <a:spcPct val="115000"/>
              </a:lnSpc>
              <a:spcAft>
                <a:spcPts val="1000"/>
              </a:spcAft>
            </a:pPr>
            <a:r>
              <a:rPr lang="ar-SA" sz="2400" dirty="0">
                <a:ea typeface="Calibri"/>
                <a:cs typeface="+mj-cs"/>
              </a:rPr>
              <a:t> توضيح الإجراءات الإدارية والتنظيمية :</a:t>
            </a:r>
            <a:endParaRPr lang="en-US" sz="2400" dirty="0">
              <a:ea typeface="Calibri"/>
              <a:cs typeface="+mj-cs"/>
            </a:endParaRPr>
          </a:p>
        </p:txBody>
      </p:sp>
    </p:spTree>
    <p:extLst>
      <p:ext uri="{BB962C8B-B14F-4D97-AF65-F5344CB8AC3E}">
        <p14:creationId xmlns:p14="http://schemas.microsoft.com/office/powerpoint/2010/main" val="2582799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280920" cy="5250476"/>
          </a:xfrm>
          <a:prstGeom prst="rect">
            <a:avLst/>
          </a:prstGeom>
        </p:spPr>
        <p:txBody>
          <a:bodyPr wrap="square">
            <a:spAutoFit/>
          </a:bodyPr>
          <a:lstStyle/>
          <a:p>
            <a:pPr>
              <a:lnSpc>
                <a:spcPct val="115000"/>
              </a:lnSpc>
              <a:spcAft>
                <a:spcPts val="1000"/>
              </a:spcAft>
            </a:pPr>
            <a:r>
              <a:rPr lang="ar-SA" sz="2400" dirty="0">
                <a:ea typeface="Calibri"/>
                <a:cs typeface="+mj-cs"/>
              </a:rPr>
              <a:t>تحديد المدرس الإشارات الخاصة بالاستعداد والتهيؤ وكذلك الإشارات الأمرية الخاصة بالوحدة التدريسية ويمكن تغيير ذلك من خلال الوحدة التدريسية لكي تنسجم أو تتلاءم مع الأوجه المختلفة لموضوع الدرس </a:t>
            </a:r>
            <a:endParaRPr lang="en-US" sz="2400" dirty="0">
              <a:ea typeface="Calibri"/>
              <a:cs typeface="+mj-cs"/>
            </a:endParaRPr>
          </a:p>
          <a:p>
            <a:pPr>
              <a:lnSpc>
                <a:spcPct val="115000"/>
              </a:lnSpc>
              <a:spcAft>
                <a:spcPts val="1000"/>
              </a:spcAft>
            </a:pPr>
            <a:r>
              <a:rPr lang="ar-SA" sz="2400" dirty="0">
                <a:ea typeface="Calibri"/>
                <a:cs typeface="+mj-cs"/>
              </a:rPr>
              <a:t>- تحديد الإجراءات الأخرى اعتمادا على موضوع الدرس</a:t>
            </a:r>
            <a:endParaRPr lang="en-US" sz="2400" dirty="0">
              <a:ea typeface="Calibri"/>
              <a:cs typeface="+mj-cs"/>
            </a:endParaRPr>
          </a:p>
          <a:p>
            <a:pPr>
              <a:lnSpc>
                <a:spcPct val="115000"/>
              </a:lnSpc>
              <a:spcAft>
                <a:spcPts val="1000"/>
              </a:spcAft>
            </a:pPr>
            <a:r>
              <a:rPr lang="ar-SA" sz="2400" dirty="0">
                <a:ea typeface="Calibri"/>
                <a:cs typeface="+mj-cs"/>
              </a:rPr>
              <a:t>عند هذه النقطة يكون كل من مدرس والتلميذ على استعداد لبدء النشاط والذي يعتبر أساس مرحلة الدرس (الأداء) ويقوم التلميذ بعد ذلك بالعمل بموجه الإشارات الأمرية من المدرس.</a:t>
            </a:r>
            <a:endParaRPr lang="en-US" sz="2400" dirty="0">
              <a:ea typeface="Calibri"/>
              <a:cs typeface="+mj-cs"/>
            </a:endParaRPr>
          </a:p>
          <a:p>
            <a:pPr>
              <a:lnSpc>
                <a:spcPct val="115000"/>
              </a:lnSpc>
              <a:spcAft>
                <a:spcPts val="1000"/>
              </a:spcAft>
            </a:pPr>
            <a:r>
              <a:rPr lang="ar-SA" sz="2400" dirty="0">
                <a:ea typeface="Calibri"/>
                <a:cs typeface="+mj-cs"/>
              </a:rPr>
              <a:t>* مرحلة ما بعد الدرس (التقويم):</a:t>
            </a:r>
            <a:endParaRPr lang="en-US" sz="2400" dirty="0">
              <a:ea typeface="Calibri"/>
              <a:cs typeface="+mj-cs"/>
            </a:endParaRPr>
          </a:p>
          <a:p>
            <a:pPr>
              <a:lnSpc>
                <a:spcPct val="115000"/>
              </a:lnSpc>
              <a:spcAft>
                <a:spcPts val="1000"/>
              </a:spcAft>
            </a:pPr>
            <a:r>
              <a:rPr lang="ar-SA" sz="2400" dirty="0">
                <a:ea typeface="Calibri"/>
                <a:cs typeface="+mj-cs"/>
              </a:rPr>
              <a:t>إن القرارات التي يتم اتخاذها من قبل المدرس في المرحلة ما بعد الدرس (التقويم) توفر للمتعلم أو التلميذ التغذية العكسية حول أداء المهارة أو الواجب الحركي وكذلك حول مستوى أداء التلميذ ودوره في الالتزام بالقرارات التي يتخذها المدرس.</a:t>
            </a:r>
            <a:endParaRPr lang="en-US" sz="2400" dirty="0">
              <a:ea typeface="Calibri"/>
              <a:cs typeface="+mj-cs"/>
            </a:endParaRPr>
          </a:p>
        </p:txBody>
      </p:sp>
    </p:spTree>
    <p:extLst>
      <p:ext uri="{BB962C8B-B14F-4D97-AF65-F5344CB8AC3E}">
        <p14:creationId xmlns:p14="http://schemas.microsoft.com/office/powerpoint/2010/main" val="104288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266" y="58905"/>
            <a:ext cx="8388424" cy="6710683"/>
          </a:xfrm>
          <a:prstGeom prst="rect">
            <a:avLst/>
          </a:prstGeom>
        </p:spPr>
        <p:txBody>
          <a:bodyPr wrap="square">
            <a:spAutoFit/>
          </a:bodyPr>
          <a:lstStyle/>
          <a:p>
            <a:pPr>
              <a:lnSpc>
                <a:spcPct val="115000"/>
              </a:lnSpc>
              <a:spcAft>
                <a:spcPts val="1000"/>
              </a:spcAft>
            </a:pPr>
            <a:r>
              <a:rPr lang="ar-SA" sz="2800" b="1" dirty="0">
                <a:ea typeface="Calibri"/>
                <a:cs typeface="+mj-cs"/>
              </a:rPr>
              <a:t>سابعا: قنوات التطور في الأسلوب ألأمري: </a:t>
            </a:r>
            <a:r>
              <a:rPr lang="ar-SA" sz="2000" dirty="0" smtClean="0">
                <a:ea typeface="Calibri"/>
                <a:cs typeface="+mj-cs"/>
              </a:rPr>
              <a:t>إن </a:t>
            </a:r>
            <a:r>
              <a:rPr lang="ar-SA" sz="2000" dirty="0">
                <a:ea typeface="Calibri"/>
                <a:cs typeface="+mj-cs"/>
              </a:rPr>
              <a:t>التعرف على مستوى النمو (تطوير) في كل أسلوب يفرض علينا فحص أربع قنوات وهى </a:t>
            </a:r>
            <a:r>
              <a:rPr lang="ar-SA" sz="2000" dirty="0" err="1">
                <a:ea typeface="Calibri"/>
                <a:cs typeface="+mj-cs"/>
              </a:rPr>
              <a:t>البدنية,الاجتماعية</a:t>
            </a:r>
            <a:r>
              <a:rPr lang="ar-SA" sz="2000" dirty="0">
                <a:ea typeface="Calibri"/>
                <a:cs typeface="+mj-cs"/>
              </a:rPr>
              <a:t>، الانفعالية، المعرفية، وكل فرد يمكن أن يتحرك في هذه القنوات من أدنى إلى أقصى نمو بينهما ولكي يكون افتراضنا مقبولا عن العلاقة بين أسلوب معين وقنوات النمو فيه يجب أن تستخدم محكا أو أكثر وهذه </a:t>
            </a:r>
            <a:r>
              <a:rPr lang="ar-SA" sz="2000" dirty="0" err="1">
                <a:ea typeface="Calibri"/>
                <a:cs typeface="+mj-cs"/>
              </a:rPr>
              <a:t>المحكات</a:t>
            </a:r>
            <a:r>
              <a:rPr lang="ar-SA" sz="2000" dirty="0">
                <a:ea typeface="Calibri"/>
                <a:cs typeface="+mj-cs"/>
              </a:rPr>
              <a:t> يمكن أن تكون درجة الاستقلالية أو درجة الاعتماد على الغير، أو الابتكار، أو النشاط الجماعي، وربما غير ذلك ويختلف مكان الفرد على </a:t>
            </a:r>
            <a:r>
              <a:rPr lang="ar-SA" sz="2000" dirty="0" smtClean="0">
                <a:ea typeface="Calibri"/>
                <a:cs typeface="+mj-cs"/>
              </a:rPr>
              <a:t>القنوات </a:t>
            </a:r>
            <a:r>
              <a:rPr lang="ar-SA" sz="2000" dirty="0">
                <a:ea typeface="Calibri"/>
                <a:cs typeface="+mj-cs"/>
              </a:rPr>
              <a:t>المختلفة باختلاف </a:t>
            </a:r>
            <a:r>
              <a:rPr lang="ar-SA" sz="2000" dirty="0" err="1">
                <a:ea typeface="Calibri"/>
                <a:cs typeface="+mj-cs"/>
              </a:rPr>
              <a:t>المحكات</a:t>
            </a:r>
            <a:r>
              <a:rPr lang="ar-SA" sz="2000" dirty="0">
                <a:ea typeface="Calibri"/>
                <a:cs typeface="+mj-cs"/>
              </a:rPr>
              <a:t>، وعند فحص محك الاستقلالية نتساءل عن مدى استقلالية الفرد في الأسلوب ألأمري لاتخاذ قرارات عن كل من قنوات النمو، فمادام دور التلميذ هو التبعية والطاعة، فمكانه في القناة البدنية يتجه نحو الأدنى استقلالية فالتلميذ لا يتخذ قرار شان ذلك بينما المدرس هو الذي يفعل ذلك، ويحتاج النمو الاجتماعي إلى تفاعل اجتماعي </a:t>
            </a:r>
            <a:r>
              <a:rPr lang="ar-SA" sz="2000" dirty="0" err="1">
                <a:ea typeface="Calibri"/>
                <a:cs typeface="+mj-cs"/>
              </a:rPr>
              <a:t>فا</a:t>
            </a:r>
            <a:r>
              <a:rPr lang="ar-SA" sz="2000" dirty="0">
                <a:ea typeface="Calibri"/>
                <a:cs typeface="+mj-cs"/>
              </a:rPr>
              <a:t> طالما جميع القرارات يتخذها المدرس فوضع المتعلم على قناة النمو الاجتماعي يتجه نحو الحد الأدنى له، كما أن القناة الانفعالية تشير إلى الراحة النفسية والقدرة على القبول الذي في متابعة الأعمال البدنية ومكان المتعلم على هذه القناة قد يكون له شقين فالبعض يفصل التلقين من الغير ويكون هنا اتجاه القناة نحو الحد الأقصى والبعض الأخر لا يحب ذلك وهنا بالطبع يكون اتجاه القناة الانفعالية نحو الحد الأدنى له.</a:t>
            </a:r>
            <a:endParaRPr lang="en-US" sz="2000" dirty="0">
              <a:ea typeface="Calibri"/>
              <a:cs typeface="+mj-cs"/>
            </a:endParaRPr>
          </a:p>
          <a:p>
            <a:pPr>
              <a:lnSpc>
                <a:spcPct val="115000"/>
              </a:lnSpc>
              <a:spcAft>
                <a:spcPts val="1000"/>
              </a:spcAft>
            </a:pPr>
            <a:r>
              <a:rPr lang="ar-SA" sz="2000" dirty="0">
                <a:ea typeface="Calibri"/>
                <a:cs typeface="+mj-cs"/>
              </a:rPr>
              <a:t>وفى الأسلوب الأمري لا ينشغل التلميذ في كثير من العمليات المعرفية، فالعمالية المعرفية الرئيسية هي التذكر وإذا كان اهتمامنا منصب على عملية التذكر وحدها فان اتجاه القناة المعرفية يكون نحو الحد الأقصى ولكن النمو المعرفي يعنى يشترك في عدة عمليات مثل المقارنة والمضاهاة وتصنيف، وحل المشكلة، ووضع الفرص الابتكارية ، وهذا الأسلوب لا يسعى إلى ذلك، وفى هذه الحالة يكون اتجاه القناة المعرفية نحو الحد الأدنى والشكل التالي يوضح قنوات تطوير في الأسلوب ألأمري .</a:t>
            </a:r>
            <a:endParaRPr lang="en-US" sz="2000" dirty="0">
              <a:ea typeface="Calibri"/>
              <a:cs typeface="+mj-cs"/>
            </a:endParaRPr>
          </a:p>
        </p:txBody>
      </p:sp>
    </p:spTree>
    <p:extLst>
      <p:ext uri="{BB962C8B-B14F-4D97-AF65-F5344CB8AC3E}">
        <p14:creationId xmlns:p14="http://schemas.microsoft.com/office/powerpoint/2010/main" val="1648008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0648"/>
            <a:ext cx="8460432" cy="5507149"/>
          </a:xfrm>
          <a:prstGeom prst="rect">
            <a:avLst/>
          </a:prstGeom>
        </p:spPr>
        <p:txBody>
          <a:bodyPr wrap="square">
            <a:spAutoFit/>
          </a:bodyPr>
          <a:lstStyle/>
          <a:p>
            <a:pPr>
              <a:lnSpc>
                <a:spcPct val="115000"/>
              </a:lnSpc>
              <a:spcAft>
                <a:spcPts val="1000"/>
              </a:spcAft>
            </a:pPr>
            <a:r>
              <a:rPr lang="ar-SA" sz="2800" b="1" dirty="0">
                <a:ea typeface="Calibri"/>
                <a:cs typeface="+mj-cs"/>
              </a:rPr>
              <a:t>ثامنا: موجز الأسلوب الامري</a:t>
            </a:r>
            <a:r>
              <a:rPr lang="ar-SA" sz="2800" b="1" dirty="0" smtClean="0">
                <a:ea typeface="Calibri"/>
                <a:cs typeface="+mj-cs"/>
              </a:rPr>
              <a:t>:-</a:t>
            </a:r>
          </a:p>
          <a:p>
            <a:pPr>
              <a:lnSpc>
                <a:spcPct val="115000"/>
              </a:lnSpc>
              <a:spcAft>
                <a:spcPts val="1000"/>
              </a:spcAft>
            </a:pPr>
            <a:r>
              <a:rPr lang="ar-SA" sz="2000" dirty="0" smtClean="0">
                <a:ea typeface="Calibri"/>
                <a:cs typeface="+mj-cs"/>
              </a:rPr>
              <a:t>1-</a:t>
            </a:r>
            <a:r>
              <a:rPr lang="ar-SA" sz="2000" dirty="0">
                <a:ea typeface="Calibri"/>
                <a:cs typeface="+mj-cs"/>
              </a:rPr>
              <a:t>	يستعمل لأعمار الصغار من ( 7-10 ) سنوات . </a:t>
            </a:r>
            <a:endParaRPr lang="en-US" sz="2000" dirty="0">
              <a:ea typeface="Calibri"/>
              <a:cs typeface="+mj-cs"/>
            </a:endParaRPr>
          </a:p>
          <a:p>
            <a:pPr>
              <a:lnSpc>
                <a:spcPct val="115000"/>
              </a:lnSpc>
              <a:spcAft>
                <a:spcPts val="1000"/>
              </a:spcAft>
            </a:pPr>
            <a:r>
              <a:rPr lang="ar-SA" sz="2000" dirty="0">
                <a:ea typeface="Calibri"/>
                <a:cs typeface="+mj-cs"/>
              </a:rPr>
              <a:t>2-	يستعمل للناشئين في المرحلة الأولى من مراحل التعلم الخام.</a:t>
            </a:r>
            <a:endParaRPr lang="en-US" sz="2000" dirty="0">
              <a:ea typeface="Calibri"/>
              <a:cs typeface="+mj-cs"/>
            </a:endParaRPr>
          </a:p>
          <a:p>
            <a:pPr>
              <a:lnSpc>
                <a:spcPct val="115000"/>
              </a:lnSpc>
              <a:spcAft>
                <a:spcPts val="1000"/>
              </a:spcAft>
            </a:pPr>
            <a:r>
              <a:rPr lang="ar-SA" sz="2000" dirty="0">
                <a:ea typeface="Calibri"/>
                <a:cs typeface="+mj-cs"/>
              </a:rPr>
              <a:t>3-	لا يستعمل للمستويات العالية وفي عملية تصحيح مسار الحركة.</a:t>
            </a:r>
            <a:endParaRPr lang="en-US" sz="2000" dirty="0">
              <a:ea typeface="Calibri"/>
              <a:cs typeface="+mj-cs"/>
            </a:endParaRPr>
          </a:p>
          <a:p>
            <a:pPr>
              <a:lnSpc>
                <a:spcPct val="115000"/>
              </a:lnSpc>
              <a:spcAft>
                <a:spcPts val="1000"/>
              </a:spcAft>
            </a:pPr>
            <a:r>
              <a:rPr lang="ar-SA" sz="2000" dirty="0">
                <a:ea typeface="Calibri"/>
                <a:cs typeface="+mj-cs"/>
              </a:rPr>
              <a:t>4-	يستعمل لغير المتعلمين .</a:t>
            </a:r>
            <a:endParaRPr lang="en-US" sz="2000" dirty="0">
              <a:ea typeface="Calibri"/>
              <a:cs typeface="+mj-cs"/>
            </a:endParaRPr>
          </a:p>
          <a:p>
            <a:pPr>
              <a:lnSpc>
                <a:spcPct val="115000"/>
              </a:lnSpc>
              <a:spcAft>
                <a:spcPts val="1000"/>
              </a:spcAft>
            </a:pPr>
            <a:r>
              <a:rPr lang="ar-SA" sz="2000" dirty="0">
                <a:ea typeface="Calibri"/>
                <a:cs typeface="+mj-cs"/>
              </a:rPr>
              <a:t>5-	يستعمل في مرحلة التعلم الخطر .</a:t>
            </a:r>
            <a:endParaRPr lang="en-US" sz="2000" dirty="0">
              <a:ea typeface="Calibri"/>
              <a:cs typeface="+mj-cs"/>
            </a:endParaRPr>
          </a:p>
          <a:p>
            <a:pPr>
              <a:lnSpc>
                <a:spcPct val="115000"/>
              </a:lnSpc>
              <a:spcAft>
                <a:spcPts val="1000"/>
              </a:spcAft>
            </a:pPr>
            <a:r>
              <a:rPr lang="ar-SA" sz="2000" dirty="0">
                <a:ea typeface="Calibri"/>
                <a:cs typeface="+mj-cs"/>
              </a:rPr>
              <a:t>6-	عندما يكون المدرس حديث التعيين ويحاول فرض شخصيته من خلال إلقاء المحاضرة اشباعاً لحاجة نفسه إلى إثبات الذات وتعزيزها .</a:t>
            </a:r>
            <a:endParaRPr lang="en-US" sz="2000" dirty="0">
              <a:ea typeface="Calibri"/>
              <a:cs typeface="+mj-cs"/>
            </a:endParaRPr>
          </a:p>
          <a:p>
            <a:pPr>
              <a:lnSpc>
                <a:spcPct val="115000"/>
              </a:lnSpc>
              <a:spcAft>
                <a:spcPts val="1000"/>
              </a:spcAft>
            </a:pPr>
            <a:r>
              <a:rPr lang="ar-SA" sz="2000" dirty="0">
                <a:ea typeface="Calibri"/>
                <a:cs typeface="+mj-cs"/>
              </a:rPr>
              <a:t>7-	ما </a:t>
            </a:r>
            <a:r>
              <a:rPr lang="ar-SA" sz="2000" dirty="0" err="1">
                <a:ea typeface="Calibri"/>
                <a:cs typeface="+mj-cs"/>
              </a:rPr>
              <a:t>تتطلبه</a:t>
            </a:r>
            <a:r>
              <a:rPr lang="ar-SA" sz="2000" dirty="0">
                <a:ea typeface="Calibri"/>
                <a:cs typeface="+mj-cs"/>
              </a:rPr>
              <a:t> البيئة الاجتماعية وتقاليدها والتي تؤيد خضوع الصغار للكبار دونما اعتراض.</a:t>
            </a:r>
            <a:endParaRPr lang="en-US" sz="2000" dirty="0">
              <a:ea typeface="Calibri"/>
              <a:cs typeface="+mj-cs"/>
            </a:endParaRPr>
          </a:p>
          <a:p>
            <a:pPr>
              <a:lnSpc>
                <a:spcPct val="115000"/>
              </a:lnSpc>
              <a:spcAft>
                <a:spcPts val="1000"/>
              </a:spcAft>
            </a:pPr>
            <a:r>
              <a:rPr lang="ar-SA" sz="2000" dirty="0">
                <a:ea typeface="Calibri"/>
                <a:cs typeface="+mj-cs"/>
              </a:rPr>
              <a:t>8-	يستخدم لتوجيه الطاقة الزائدة عند الأطفال بشكل صحيح ، حيث ان الطفل في المراحل الأولية يحتاج إلى ان يكون حرا طليقا يجري ويلعب كيفما يشاء في ساحة اللعب أي ان حركته لا حد لها فهي خاضعة لرغباته وميوله لذا يجب توظيف هذه الحركة توظيفا تربوياً سليماً.  </a:t>
            </a:r>
            <a:endParaRPr lang="en-US" sz="2000" dirty="0">
              <a:ea typeface="Calibri"/>
              <a:cs typeface="+mj-cs"/>
            </a:endParaRPr>
          </a:p>
        </p:txBody>
      </p:sp>
    </p:spTree>
    <p:extLst>
      <p:ext uri="{BB962C8B-B14F-4D97-AF65-F5344CB8AC3E}">
        <p14:creationId xmlns:p14="http://schemas.microsoft.com/office/powerpoint/2010/main" val="768479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TotalTime>
  <Words>542</Words>
  <Application>Microsoft Office PowerPoint</Application>
  <PresentationFormat>عرض على الشاشة (3:4)‏</PresentationFormat>
  <Paragraphs>31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تجاور</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almalak center</dc:creator>
  <cp:lastModifiedBy>almalak center</cp:lastModifiedBy>
  <cp:revision>3</cp:revision>
  <dcterms:created xsi:type="dcterms:W3CDTF">2018-12-18T04:04:43Z</dcterms:created>
  <dcterms:modified xsi:type="dcterms:W3CDTF">2018-12-18T04:11:48Z</dcterms:modified>
</cp:coreProperties>
</file>